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sldIdLst>
    <p:sldId id="256" r:id="rId2"/>
    <p:sldId id="257" r:id="rId3"/>
    <p:sldId id="258" r:id="rId4"/>
    <p:sldId id="259" r:id="rId5"/>
    <p:sldId id="265" r:id="rId6"/>
    <p:sldId id="260" r:id="rId7"/>
    <p:sldId id="269" r:id="rId8"/>
    <p:sldId id="261" r:id="rId9"/>
    <p:sldId id="266" r:id="rId10"/>
    <p:sldId id="262" r:id="rId11"/>
    <p:sldId id="263" r:id="rId12"/>
    <p:sldId id="264" r:id="rId13"/>
    <p:sldId id="267"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36"/>
    <p:restoredTop sz="94648"/>
  </p:normalViewPr>
  <p:slideViewPr>
    <p:cSldViewPr snapToGrid="0" snapToObjects="1">
      <p:cViewPr varScale="1">
        <p:scale>
          <a:sx n="117" d="100"/>
          <a:sy n="117" d="100"/>
        </p:scale>
        <p:origin x="5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2/28/22</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599757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2/28/22</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589469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2/28/22</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171127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2/28/22</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12649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2/28/22</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011914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2/28/22</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697124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2/28/22</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876573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2/28/22</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909879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2/28/22</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83565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2/28/22</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259396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2/28/22</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19525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2/28/22</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86928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5" r:id="rId6"/>
    <p:sldLayoutId id="2147483720" r:id="rId7"/>
    <p:sldLayoutId id="2147483721" r:id="rId8"/>
    <p:sldLayoutId id="2147483722" r:id="rId9"/>
    <p:sldLayoutId id="2147483724" r:id="rId10"/>
    <p:sldLayoutId id="2147483723"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A2B1B2B2-D1AA-4E2C-BC03-261DFE146D09}"/>
              </a:ext>
            </a:extLst>
          </p:cNvPr>
          <p:cNvPicPr>
            <a:picLocks noChangeAspect="1"/>
          </p:cNvPicPr>
          <p:nvPr/>
        </p:nvPicPr>
        <p:blipFill rotWithShape="1">
          <a:blip r:embed="rId4">
            <a:alphaModFix amt="40000"/>
          </a:blip>
          <a:srcRect b="25002"/>
          <a:stretch/>
        </p:blipFill>
        <p:spPr>
          <a:xfrm>
            <a:off x="20" y="152"/>
            <a:ext cx="12191980" cy="6857848"/>
          </a:xfrm>
          <a:prstGeom prst="rect">
            <a:avLst/>
          </a:prstGeom>
        </p:spPr>
      </p:pic>
      <p:sp>
        <p:nvSpPr>
          <p:cNvPr id="2" name="Title 1">
            <a:extLst>
              <a:ext uri="{FF2B5EF4-FFF2-40B4-BE49-F238E27FC236}">
                <a16:creationId xmlns:a16="http://schemas.microsoft.com/office/drawing/2014/main" id="{7784096C-EE08-DA49-951F-602BE76DFF05}"/>
              </a:ext>
            </a:extLst>
          </p:cNvPr>
          <p:cNvSpPr>
            <a:spLocks noGrp="1"/>
          </p:cNvSpPr>
          <p:nvPr>
            <p:ph type="ctrTitle"/>
          </p:nvPr>
        </p:nvSpPr>
        <p:spPr>
          <a:xfrm>
            <a:off x="912629" y="1371600"/>
            <a:ext cx="5758628" cy="2696866"/>
          </a:xfrm>
        </p:spPr>
        <p:txBody>
          <a:bodyPr anchor="t">
            <a:normAutofit/>
          </a:bodyPr>
          <a:lstStyle/>
          <a:p>
            <a:r>
              <a:rPr lang="en-US">
                <a:solidFill>
                  <a:srgbClr val="FFFFFF"/>
                </a:solidFill>
              </a:rPr>
              <a:t>Language Detection</a:t>
            </a:r>
          </a:p>
        </p:txBody>
      </p:sp>
      <p:sp>
        <p:nvSpPr>
          <p:cNvPr id="3" name="Subtitle 2">
            <a:extLst>
              <a:ext uri="{FF2B5EF4-FFF2-40B4-BE49-F238E27FC236}">
                <a16:creationId xmlns:a16="http://schemas.microsoft.com/office/drawing/2014/main" id="{21CC05AE-D9BA-CC42-8D66-565526C021D5}"/>
              </a:ext>
            </a:extLst>
          </p:cNvPr>
          <p:cNvSpPr>
            <a:spLocks noGrp="1"/>
          </p:cNvSpPr>
          <p:nvPr>
            <p:ph type="subTitle" idx="1"/>
          </p:nvPr>
        </p:nvSpPr>
        <p:spPr>
          <a:xfrm>
            <a:off x="912629" y="4584879"/>
            <a:ext cx="5935540" cy="1287887"/>
          </a:xfrm>
        </p:spPr>
        <p:txBody>
          <a:bodyPr anchor="b">
            <a:normAutofit/>
          </a:bodyPr>
          <a:lstStyle/>
          <a:p>
            <a:r>
              <a:rPr lang="en-US" dirty="0">
                <a:solidFill>
                  <a:srgbClr val="FFFFFF"/>
                </a:solidFill>
              </a:rPr>
              <a:t>Isabella Sturm</a:t>
            </a:r>
          </a:p>
        </p:txBody>
      </p:sp>
      <p:cxnSp>
        <p:nvCxnSpPr>
          <p:cNvPr id="13" name="Straight Connector 1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F86DF202-C903-1F4C-904F-4ADEA99E15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28802915"/>
      </p:ext>
    </p:extLst>
  </p:cSld>
  <p:clrMapOvr>
    <a:masterClrMapping/>
  </p:clrMapOvr>
  <mc:AlternateContent xmlns:mc="http://schemas.openxmlformats.org/markup-compatibility/2006">
    <mc:Choice xmlns:p14="http://schemas.microsoft.com/office/powerpoint/2010/main" Requires="p14">
      <p:transition spd="slow" p14:dur="2000" advTm="4950"/>
    </mc:Choice>
    <mc:Fallback>
      <p:transition spd="slow" advTm="4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6F01-3E0E-FC44-9B16-041C46DD15E8}"/>
              </a:ext>
            </a:extLst>
          </p:cNvPr>
          <p:cNvSpPr>
            <a:spLocks noGrp="1"/>
          </p:cNvSpPr>
          <p:nvPr>
            <p:ph type="title"/>
          </p:nvPr>
        </p:nvSpPr>
        <p:spPr/>
        <p:txBody>
          <a:bodyPr/>
          <a:lstStyle/>
          <a:p>
            <a:r>
              <a:rPr lang="en-US" dirty="0"/>
              <a:t>Conclusion/Implementation</a:t>
            </a:r>
          </a:p>
        </p:txBody>
      </p:sp>
      <p:sp>
        <p:nvSpPr>
          <p:cNvPr id="3" name="Content Placeholder 2">
            <a:extLst>
              <a:ext uri="{FF2B5EF4-FFF2-40B4-BE49-F238E27FC236}">
                <a16:creationId xmlns:a16="http://schemas.microsoft.com/office/drawing/2014/main" id="{825795CA-31F3-6246-B79A-59150DF1DC56}"/>
              </a:ext>
            </a:extLst>
          </p:cNvPr>
          <p:cNvSpPr>
            <a:spLocks noGrp="1"/>
          </p:cNvSpPr>
          <p:nvPr>
            <p:ph idx="1"/>
          </p:nvPr>
        </p:nvSpPr>
        <p:spPr/>
        <p:txBody>
          <a:bodyPr/>
          <a:lstStyle/>
          <a:p>
            <a:r>
              <a:rPr lang="en-US" dirty="0"/>
              <a:t>95% accuracy for the models is great, especially considering the languages that are often confused are at least somewhat similar</a:t>
            </a:r>
          </a:p>
          <a:p>
            <a:r>
              <a:rPr lang="en-US" dirty="0"/>
              <a:t>Implementation of the models would depend on use case of the model</a:t>
            </a:r>
          </a:p>
          <a:p>
            <a:r>
              <a:rPr lang="en-US" dirty="0"/>
              <a:t>Would want to train and deploy model that includes relevant languages for business problem but have confidence the appropriate model would have similar results</a:t>
            </a:r>
          </a:p>
        </p:txBody>
      </p:sp>
      <p:pic>
        <p:nvPicPr>
          <p:cNvPr id="5" name="Audio 4">
            <a:hlinkClick r:id="" action="ppaction://media"/>
            <a:extLst>
              <a:ext uri="{FF2B5EF4-FFF2-40B4-BE49-F238E27FC236}">
                <a16:creationId xmlns:a16="http://schemas.microsoft.com/office/drawing/2014/main" id="{F18EB9F4-E063-C247-9C00-53B4BDE1C8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62608735"/>
      </p:ext>
    </p:extLst>
  </p:cSld>
  <p:clrMapOvr>
    <a:masterClrMapping/>
  </p:clrMapOvr>
  <mc:AlternateContent xmlns:mc="http://schemas.openxmlformats.org/markup-compatibility/2006">
    <mc:Choice xmlns:p14="http://schemas.microsoft.com/office/powerpoint/2010/main" Requires="p14">
      <p:transition spd="slow" p14:dur="2000" advTm="76285"/>
    </mc:Choice>
    <mc:Fallback>
      <p:transition spd="slow" advTm="76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F2FB7-DB88-6F4B-811A-D34E56CCD9BF}"/>
              </a:ext>
            </a:extLst>
          </p:cNvPr>
          <p:cNvSpPr>
            <a:spLocks noGrp="1"/>
          </p:cNvSpPr>
          <p:nvPr>
            <p:ph type="title"/>
          </p:nvPr>
        </p:nvSpPr>
        <p:spPr>
          <a:xfrm>
            <a:off x="7237814" y="1371600"/>
            <a:ext cx="4250665" cy="2696866"/>
          </a:xfrm>
        </p:spPr>
        <p:txBody>
          <a:bodyPr vert="horz" lIns="91440" tIns="45720" rIns="91440" bIns="45720" rtlCol="0" anchor="t">
            <a:normAutofit/>
          </a:bodyPr>
          <a:lstStyle/>
          <a:p>
            <a:r>
              <a:rPr lang="en-US" dirty="0"/>
              <a:t>QUESTIONS</a:t>
            </a:r>
          </a:p>
        </p:txBody>
      </p:sp>
      <p:pic>
        <p:nvPicPr>
          <p:cNvPr id="6" name="Graphic 5" descr="Help">
            <a:extLst>
              <a:ext uri="{FF2B5EF4-FFF2-40B4-BE49-F238E27FC236}">
                <a16:creationId xmlns:a16="http://schemas.microsoft.com/office/drawing/2014/main" id="{D8CFC47C-D289-4B8E-8AD2-27A649D0C6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371" y="643472"/>
            <a:ext cx="5571058" cy="5571058"/>
          </a:xfrm>
          <a:prstGeom prst="rect">
            <a:avLst/>
          </a:prstGeom>
        </p:spPr>
      </p:pic>
      <p:cxnSp>
        <p:nvCxnSpPr>
          <p:cNvPr id="13" name="Straight Connector 12">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78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DC8DC6D1-CA29-DA46-B73B-702260A26B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00339756"/>
      </p:ext>
    </p:extLst>
  </p:cSld>
  <p:clrMapOvr>
    <a:masterClrMapping/>
  </p:clrMapOvr>
  <mc:AlternateContent xmlns:mc="http://schemas.openxmlformats.org/markup-compatibility/2006">
    <mc:Choice xmlns:p14="http://schemas.microsoft.com/office/powerpoint/2010/main" Requires="p14">
      <p:transition spd="slow" p14:dur="2000" advTm="4213"/>
    </mc:Choice>
    <mc:Fallback>
      <p:transition spd="slow" advTm="4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1DA83A-9198-9148-8417-DC78DE7F654A}"/>
              </a:ext>
            </a:extLst>
          </p:cNvPr>
          <p:cNvSpPr>
            <a:spLocks noGrp="1"/>
          </p:cNvSpPr>
          <p:nvPr>
            <p:ph type="title"/>
          </p:nvPr>
        </p:nvSpPr>
        <p:spPr/>
        <p:txBody>
          <a:bodyPr/>
          <a:lstStyle/>
          <a:p>
            <a:r>
              <a:rPr lang="en-US" dirty="0"/>
              <a:t>How did you decide which languages to select? Why did you do it that way?</a:t>
            </a:r>
          </a:p>
        </p:txBody>
      </p:sp>
      <p:sp>
        <p:nvSpPr>
          <p:cNvPr id="4" name="Content Placeholder 3">
            <a:extLst>
              <a:ext uri="{FF2B5EF4-FFF2-40B4-BE49-F238E27FC236}">
                <a16:creationId xmlns:a16="http://schemas.microsoft.com/office/drawing/2014/main" id="{80193907-A796-634C-8F6F-D86B52E9840E}"/>
              </a:ext>
            </a:extLst>
          </p:cNvPr>
          <p:cNvSpPr>
            <a:spLocks noGrp="1"/>
          </p:cNvSpPr>
          <p:nvPr>
            <p:ph idx="1"/>
          </p:nvPr>
        </p:nvSpPr>
        <p:spPr/>
        <p:txBody>
          <a:bodyPr/>
          <a:lstStyle/>
          <a:p>
            <a:endParaRPr lang="en-US"/>
          </a:p>
        </p:txBody>
      </p:sp>
      <p:pic>
        <p:nvPicPr>
          <p:cNvPr id="6" name="Audio 5">
            <a:hlinkClick r:id="" action="ppaction://media"/>
            <a:extLst>
              <a:ext uri="{FF2B5EF4-FFF2-40B4-BE49-F238E27FC236}">
                <a16:creationId xmlns:a16="http://schemas.microsoft.com/office/drawing/2014/main" id="{E88166C5-D5C6-8646-85F5-ABE94E5648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0007818"/>
      </p:ext>
    </p:extLst>
  </p:cSld>
  <p:clrMapOvr>
    <a:masterClrMapping/>
  </p:clrMapOvr>
  <mc:AlternateContent xmlns:mc="http://schemas.openxmlformats.org/markup-compatibility/2006">
    <mc:Choice xmlns:p14="http://schemas.microsoft.com/office/powerpoint/2010/main" Requires="p14">
      <p:transition spd="slow" p14:dur="2000" advTm="73895"/>
    </mc:Choice>
    <mc:Fallback>
      <p:transition spd="slow" advTm="73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0606-A0BF-7249-AFA7-2BC96139905A}"/>
              </a:ext>
            </a:extLst>
          </p:cNvPr>
          <p:cNvSpPr>
            <a:spLocks noGrp="1"/>
          </p:cNvSpPr>
          <p:nvPr>
            <p:ph type="title"/>
          </p:nvPr>
        </p:nvSpPr>
        <p:spPr/>
        <p:txBody>
          <a:bodyPr/>
          <a:lstStyle/>
          <a:p>
            <a:r>
              <a:rPr lang="en-US" dirty="0"/>
              <a:t>Why did you decide to use bigrams instead of whole words for your model?</a:t>
            </a:r>
          </a:p>
        </p:txBody>
      </p:sp>
      <p:sp>
        <p:nvSpPr>
          <p:cNvPr id="3" name="Content Placeholder 2">
            <a:extLst>
              <a:ext uri="{FF2B5EF4-FFF2-40B4-BE49-F238E27FC236}">
                <a16:creationId xmlns:a16="http://schemas.microsoft.com/office/drawing/2014/main" id="{CBFEE4CC-9AFE-3D4C-B3A4-5FB1F3EDF223}"/>
              </a:ext>
            </a:extLst>
          </p:cNvPr>
          <p:cNvSpPr>
            <a:spLocks noGrp="1"/>
          </p:cNvSpPr>
          <p:nvPr>
            <p:ph idx="1"/>
          </p:nvPr>
        </p:nvSpPr>
        <p:spPr/>
        <p:txBody>
          <a:bodyPr/>
          <a:lstStyle/>
          <a:p>
            <a:endParaRPr lang="en-US"/>
          </a:p>
        </p:txBody>
      </p:sp>
      <p:pic>
        <p:nvPicPr>
          <p:cNvPr id="5" name="Audio 4">
            <a:hlinkClick r:id="" action="ppaction://media"/>
            <a:extLst>
              <a:ext uri="{FF2B5EF4-FFF2-40B4-BE49-F238E27FC236}">
                <a16:creationId xmlns:a16="http://schemas.microsoft.com/office/drawing/2014/main" id="{6899220A-3A2F-6243-A2F8-B48D9457F2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59468767"/>
      </p:ext>
    </p:extLst>
  </p:cSld>
  <p:clrMapOvr>
    <a:masterClrMapping/>
  </p:clrMapOvr>
  <mc:AlternateContent xmlns:mc="http://schemas.openxmlformats.org/markup-compatibility/2006">
    <mc:Choice xmlns:p14="http://schemas.microsoft.com/office/powerpoint/2010/main" Requires="p14">
      <p:transition spd="slow" p14:dur="2000" advTm="37137"/>
    </mc:Choice>
    <mc:Fallback>
      <p:transition spd="slow" advTm="37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1EFB-2B1A-C845-9531-128C494C7098}"/>
              </a:ext>
            </a:extLst>
          </p:cNvPr>
          <p:cNvSpPr>
            <a:spLocks noGrp="1"/>
          </p:cNvSpPr>
          <p:nvPr>
            <p:ph type="title"/>
          </p:nvPr>
        </p:nvSpPr>
        <p:spPr/>
        <p:txBody>
          <a:bodyPr/>
          <a:lstStyle/>
          <a:p>
            <a:r>
              <a:rPr lang="en-US" dirty="0"/>
              <a:t>Is there anything you would do to improve this project?</a:t>
            </a:r>
          </a:p>
        </p:txBody>
      </p:sp>
      <p:sp>
        <p:nvSpPr>
          <p:cNvPr id="3" name="Content Placeholder 2">
            <a:extLst>
              <a:ext uri="{FF2B5EF4-FFF2-40B4-BE49-F238E27FC236}">
                <a16:creationId xmlns:a16="http://schemas.microsoft.com/office/drawing/2014/main" id="{C663599C-F6F2-864A-9113-583EE4404763}"/>
              </a:ext>
            </a:extLst>
          </p:cNvPr>
          <p:cNvSpPr>
            <a:spLocks noGrp="1"/>
          </p:cNvSpPr>
          <p:nvPr>
            <p:ph idx="1"/>
          </p:nvPr>
        </p:nvSpPr>
        <p:spPr/>
        <p:txBody>
          <a:bodyPr/>
          <a:lstStyle/>
          <a:p>
            <a:r>
              <a:rPr lang="en-US" dirty="0"/>
              <a:t>Try different number of characters in </a:t>
            </a:r>
            <a:r>
              <a:rPr lang="en-US" dirty="0" err="1"/>
              <a:t>ngram</a:t>
            </a:r>
            <a:r>
              <a:rPr lang="en-US" dirty="0"/>
              <a:t> or a different model</a:t>
            </a:r>
          </a:p>
          <a:p>
            <a:r>
              <a:rPr lang="en-US" dirty="0"/>
              <a:t>Include translations to make project even more useful and applicable</a:t>
            </a:r>
          </a:p>
          <a:p>
            <a:r>
              <a:rPr lang="en-US" dirty="0"/>
              <a:t>Attempt training model using audio</a:t>
            </a:r>
          </a:p>
        </p:txBody>
      </p:sp>
      <p:pic>
        <p:nvPicPr>
          <p:cNvPr id="5" name="Audio 4">
            <a:hlinkClick r:id="" action="ppaction://media"/>
            <a:extLst>
              <a:ext uri="{FF2B5EF4-FFF2-40B4-BE49-F238E27FC236}">
                <a16:creationId xmlns:a16="http://schemas.microsoft.com/office/drawing/2014/main" id="{50E005E5-DD04-E447-8CCD-2F75104F2D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26161505"/>
      </p:ext>
    </p:extLst>
  </p:cSld>
  <p:clrMapOvr>
    <a:masterClrMapping/>
  </p:clrMapOvr>
  <mc:AlternateContent xmlns:mc="http://schemas.openxmlformats.org/markup-compatibility/2006">
    <mc:Choice xmlns:p14="http://schemas.microsoft.com/office/powerpoint/2010/main" Requires="p14">
      <p:transition spd="slow" p14:dur="2000" advTm="44465"/>
    </mc:Choice>
    <mc:Fallback>
      <p:transition spd="slow" advTm="44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971E-E144-2C49-8AAD-59A146A87247}"/>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90A012AD-B27F-7C46-816A-0D3FB143F5EF}"/>
              </a:ext>
            </a:extLst>
          </p:cNvPr>
          <p:cNvSpPr>
            <a:spLocks noGrp="1"/>
          </p:cNvSpPr>
          <p:nvPr>
            <p:ph idx="1"/>
          </p:nvPr>
        </p:nvSpPr>
        <p:spPr/>
        <p:txBody>
          <a:bodyPr/>
          <a:lstStyle/>
          <a:p>
            <a:r>
              <a:rPr lang="en-US" dirty="0"/>
              <a:t>With thousands of languages spoken around the world, being able to detect which language is used (in written language for this project), makes it possible to find proper translations so text can be read and understood</a:t>
            </a:r>
          </a:p>
          <a:p>
            <a:r>
              <a:rPr lang="en-US" dirty="0"/>
              <a:t>Some existing use cases include automatic translations provided for posts/comments on social media apps and Google’s translations based on detected language</a:t>
            </a:r>
          </a:p>
        </p:txBody>
      </p:sp>
      <p:pic>
        <p:nvPicPr>
          <p:cNvPr id="5" name="Audio 4">
            <a:hlinkClick r:id="" action="ppaction://media"/>
            <a:extLst>
              <a:ext uri="{FF2B5EF4-FFF2-40B4-BE49-F238E27FC236}">
                <a16:creationId xmlns:a16="http://schemas.microsoft.com/office/drawing/2014/main" id="{25C86E40-800D-814A-820C-0680D1A513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33962946"/>
      </p:ext>
    </p:extLst>
  </p:cSld>
  <p:clrMapOvr>
    <a:masterClrMapping/>
  </p:clrMapOvr>
  <mc:AlternateContent xmlns:mc="http://schemas.openxmlformats.org/markup-compatibility/2006">
    <mc:Choice xmlns:p14="http://schemas.microsoft.com/office/powerpoint/2010/main" Requires="p14">
      <p:transition spd="slow" p14:dur="2000" advTm="51871"/>
    </mc:Choice>
    <mc:Fallback>
      <p:transition spd="slow" advTm="51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8069-73BB-8948-B020-19AE06AB2BE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C9E4478B-EB68-4D4E-AA6C-70579B38A182}"/>
              </a:ext>
            </a:extLst>
          </p:cNvPr>
          <p:cNvSpPr>
            <a:spLocks noGrp="1"/>
          </p:cNvSpPr>
          <p:nvPr>
            <p:ph idx="1"/>
          </p:nvPr>
        </p:nvSpPr>
        <p:spPr/>
        <p:txBody>
          <a:bodyPr/>
          <a:lstStyle/>
          <a:p>
            <a:r>
              <a:rPr lang="en-US" dirty="0"/>
              <a:t>About 7,000 language spoken around the world today</a:t>
            </a:r>
          </a:p>
          <a:p>
            <a:r>
              <a:rPr lang="en-US" dirty="0"/>
              <a:t>English is the most spoken language, and is taught in many schools in Europe</a:t>
            </a:r>
          </a:p>
          <a:p>
            <a:r>
              <a:rPr lang="en-US" dirty="0"/>
              <a:t>Over 3.5 billion people use social media worldwide, projected to be over 4 billion in the next few years</a:t>
            </a:r>
          </a:p>
          <a:p>
            <a:r>
              <a:rPr lang="en-US" dirty="0"/>
              <a:t>Being able to connect to people across the world means language detection is an important step to achieving this</a:t>
            </a:r>
          </a:p>
        </p:txBody>
      </p:sp>
      <p:pic>
        <p:nvPicPr>
          <p:cNvPr id="5" name="Audio 4">
            <a:hlinkClick r:id="" action="ppaction://media"/>
            <a:extLst>
              <a:ext uri="{FF2B5EF4-FFF2-40B4-BE49-F238E27FC236}">
                <a16:creationId xmlns:a16="http://schemas.microsoft.com/office/drawing/2014/main" id="{C3170B96-D70C-0147-A509-1D5906543F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4570558"/>
      </p:ext>
    </p:extLst>
  </p:cSld>
  <p:clrMapOvr>
    <a:masterClrMapping/>
  </p:clrMapOvr>
  <mc:AlternateContent xmlns:mc="http://schemas.openxmlformats.org/markup-compatibility/2006">
    <mc:Choice xmlns:p14="http://schemas.microsoft.com/office/powerpoint/2010/main" Requires="p14">
      <p:transition spd="slow" p14:dur="2000" advTm="40844"/>
    </mc:Choice>
    <mc:Fallback>
      <p:transition spd="slow" advTm="40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D5101-2C80-7D45-91F5-6ADB57A060FA}"/>
              </a:ext>
            </a:extLst>
          </p:cNvPr>
          <p:cNvSpPr>
            <a:spLocks noGrp="1"/>
          </p:cNvSpPr>
          <p:nvPr>
            <p:ph type="title"/>
          </p:nvPr>
        </p:nvSpPr>
        <p:spPr>
          <a:xfrm>
            <a:off x="7268495" y="1371600"/>
            <a:ext cx="4079987" cy="1314443"/>
          </a:xfrm>
        </p:spPr>
        <p:txBody>
          <a:bodyPr>
            <a:normAutofit/>
          </a:bodyPr>
          <a:lstStyle/>
          <a:p>
            <a:r>
              <a:rPr lang="en-US" dirty="0"/>
              <a:t>Data – </a:t>
            </a:r>
            <a:r>
              <a:rPr lang="en-US" dirty="0" err="1"/>
              <a:t>Tatoeba</a:t>
            </a:r>
            <a:r>
              <a:rPr lang="en-US" dirty="0"/>
              <a:t> Dataset</a:t>
            </a:r>
          </a:p>
        </p:txBody>
      </p:sp>
      <p:cxnSp>
        <p:nvCxnSpPr>
          <p:cNvPr id="14" name="Straight Connector 10">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78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041B4E-531B-C446-A86F-B67F6EE591FE}"/>
              </a:ext>
            </a:extLst>
          </p:cNvPr>
          <p:cNvSpPr>
            <a:spLocks noGrp="1"/>
          </p:cNvSpPr>
          <p:nvPr>
            <p:ph idx="1"/>
          </p:nvPr>
        </p:nvSpPr>
        <p:spPr>
          <a:xfrm>
            <a:off x="7268495" y="2853369"/>
            <a:ext cx="4079988" cy="3088460"/>
          </a:xfrm>
        </p:spPr>
        <p:txBody>
          <a:bodyPr>
            <a:normAutofit/>
          </a:bodyPr>
          <a:lstStyle/>
          <a:p>
            <a:pPr>
              <a:lnSpc>
                <a:spcPct val="110000"/>
              </a:lnSpc>
            </a:pPr>
            <a:r>
              <a:rPr lang="en-US" sz="1400"/>
              <a:t>~ 7 million sentences in over 300 languages submitted by users around the world</a:t>
            </a:r>
          </a:p>
          <a:p>
            <a:pPr>
              <a:lnSpc>
                <a:spcPct val="110000"/>
              </a:lnSpc>
            </a:pPr>
            <a:r>
              <a:rPr lang="en-US" sz="1400"/>
              <a:t>Split this into 2 sample datasets</a:t>
            </a:r>
          </a:p>
          <a:p>
            <a:pPr lvl="2">
              <a:lnSpc>
                <a:spcPct val="110000"/>
              </a:lnSpc>
            </a:pPr>
            <a:r>
              <a:rPr lang="en-US" sz="1400"/>
              <a:t>First dataset: Top 21 languages based on people in the world who speak those languages. </a:t>
            </a:r>
            <a:br>
              <a:rPr lang="en-US" sz="1400"/>
            </a:br>
            <a:r>
              <a:rPr lang="en-US" sz="1400"/>
              <a:t>500 samples per language</a:t>
            </a:r>
          </a:p>
          <a:p>
            <a:pPr lvl="2">
              <a:lnSpc>
                <a:spcPct val="110000"/>
              </a:lnSpc>
            </a:pPr>
            <a:r>
              <a:rPr lang="en-US" sz="1400"/>
              <a:t>Second dataset: Top 25 languages based on most samples available in the dataset </a:t>
            </a:r>
            <a:br>
              <a:rPr lang="en-US" sz="1400"/>
            </a:br>
            <a:r>
              <a:rPr lang="en-US" sz="1400"/>
              <a:t>50,000 samples per language</a:t>
            </a:r>
          </a:p>
          <a:p>
            <a:pPr lvl="2">
              <a:lnSpc>
                <a:spcPct val="110000"/>
              </a:lnSpc>
            </a:pPr>
            <a:endParaRPr lang="en-US" sz="1400"/>
          </a:p>
        </p:txBody>
      </p:sp>
      <p:graphicFrame>
        <p:nvGraphicFramePr>
          <p:cNvPr id="4" name="Table 3">
            <a:extLst>
              <a:ext uri="{FF2B5EF4-FFF2-40B4-BE49-F238E27FC236}">
                <a16:creationId xmlns:a16="http://schemas.microsoft.com/office/drawing/2014/main" id="{0B48DA72-02F7-9047-84F7-728AC73E987C}"/>
              </a:ext>
            </a:extLst>
          </p:cNvPr>
          <p:cNvGraphicFramePr>
            <a:graphicFrameLocks noGrp="1"/>
          </p:cNvGraphicFramePr>
          <p:nvPr>
            <p:extLst>
              <p:ext uri="{D42A27DB-BD31-4B8C-83A1-F6EECF244321}">
                <p14:modId xmlns:p14="http://schemas.microsoft.com/office/powerpoint/2010/main" val="2697547264"/>
              </p:ext>
            </p:extLst>
          </p:nvPr>
        </p:nvGraphicFramePr>
        <p:xfrm>
          <a:off x="652131" y="2181011"/>
          <a:ext cx="5799964" cy="2495977"/>
        </p:xfrm>
        <a:graphic>
          <a:graphicData uri="http://schemas.openxmlformats.org/drawingml/2006/table">
            <a:tbl>
              <a:tblPr firstRow="1" firstCol="1" bandRow="1">
                <a:tableStyleId>{5C22544A-7EE6-4342-B048-85BDC9FD1C3A}</a:tableStyleId>
              </a:tblPr>
              <a:tblGrid>
                <a:gridCol w="2274673">
                  <a:extLst>
                    <a:ext uri="{9D8B030D-6E8A-4147-A177-3AD203B41FA5}">
                      <a16:colId xmlns:a16="http://schemas.microsoft.com/office/drawing/2014/main" val="1163532174"/>
                    </a:ext>
                  </a:extLst>
                </a:gridCol>
                <a:gridCol w="3525291">
                  <a:extLst>
                    <a:ext uri="{9D8B030D-6E8A-4147-A177-3AD203B41FA5}">
                      <a16:colId xmlns:a16="http://schemas.microsoft.com/office/drawing/2014/main" val="3553877985"/>
                    </a:ext>
                  </a:extLst>
                </a:gridCol>
              </a:tblGrid>
              <a:tr h="509256">
                <a:tc>
                  <a:txBody>
                    <a:bodyPr/>
                    <a:lstStyle/>
                    <a:p>
                      <a:pPr marL="0" marR="0">
                        <a:lnSpc>
                          <a:spcPct val="115000"/>
                        </a:lnSpc>
                        <a:spcBef>
                          <a:spcPts val="0"/>
                        </a:spcBef>
                        <a:spcAft>
                          <a:spcPts val="0"/>
                        </a:spcAft>
                      </a:pPr>
                      <a:r>
                        <a:rPr lang="en-US" sz="2600">
                          <a:effectLst/>
                        </a:rPr>
                        <a:t>Column</a:t>
                      </a:r>
                      <a:endParaRPr lang="en-US" sz="2600">
                        <a:effectLst/>
                        <a:latin typeface="Calibri" panose="020F0502020204030204" pitchFamily="34" charset="0"/>
                        <a:ea typeface="Calibri" panose="020F0502020204030204" pitchFamily="34" charset="0"/>
                        <a:cs typeface="Times New Roman" panose="02020603050405020304" pitchFamily="18" charset="0"/>
                      </a:endParaRPr>
                    </a:p>
                  </a:txBody>
                  <a:tcPr marL="149659" marR="149659" marT="0" marB="0"/>
                </a:tc>
                <a:tc>
                  <a:txBody>
                    <a:bodyPr/>
                    <a:lstStyle/>
                    <a:p>
                      <a:pPr marL="0" marR="0">
                        <a:lnSpc>
                          <a:spcPct val="115000"/>
                        </a:lnSpc>
                        <a:spcBef>
                          <a:spcPts val="0"/>
                        </a:spcBef>
                        <a:spcAft>
                          <a:spcPts val="0"/>
                        </a:spcAft>
                      </a:pPr>
                      <a:r>
                        <a:rPr lang="en-US" sz="2600">
                          <a:effectLst/>
                        </a:rPr>
                        <a:t>Description</a:t>
                      </a:r>
                      <a:endParaRPr lang="en-US" sz="2600">
                        <a:effectLst/>
                        <a:latin typeface="Calibri" panose="020F0502020204030204" pitchFamily="34" charset="0"/>
                        <a:ea typeface="Calibri" panose="020F0502020204030204" pitchFamily="34" charset="0"/>
                        <a:cs typeface="Times New Roman" panose="02020603050405020304" pitchFamily="18" charset="0"/>
                      </a:endParaRPr>
                    </a:p>
                  </a:txBody>
                  <a:tcPr marL="149659" marR="149659" marT="0" marB="0"/>
                </a:tc>
                <a:extLst>
                  <a:ext uri="{0D108BD9-81ED-4DB2-BD59-A6C34878D82A}">
                    <a16:rowId xmlns:a16="http://schemas.microsoft.com/office/drawing/2014/main" val="3953676208"/>
                  </a:ext>
                </a:extLst>
              </a:tr>
              <a:tr h="509256">
                <a:tc>
                  <a:txBody>
                    <a:bodyPr/>
                    <a:lstStyle/>
                    <a:p>
                      <a:pPr marL="0" marR="0">
                        <a:lnSpc>
                          <a:spcPct val="115000"/>
                        </a:lnSpc>
                        <a:spcBef>
                          <a:spcPts val="0"/>
                        </a:spcBef>
                        <a:spcAft>
                          <a:spcPts val="0"/>
                        </a:spcAft>
                      </a:pPr>
                      <a:r>
                        <a:rPr lang="en-US" sz="2600">
                          <a:effectLst/>
                        </a:rPr>
                        <a:t>Sentence id</a:t>
                      </a:r>
                      <a:endParaRPr lang="en-US" sz="2600">
                        <a:effectLst/>
                        <a:latin typeface="Calibri" panose="020F0502020204030204" pitchFamily="34" charset="0"/>
                        <a:ea typeface="Calibri" panose="020F0502020204030204" pitchFamily="34" charset="0"/>
                        <a:cs typeface="Times New Roman" panose="02020603050405020304" pitchFamily="18" charset="0"/>
                      </a:endParaRPr>
                    </a:p>
                  </a:txBody>
                  <a:tcPr marL="149659" marR="149659" marT="0" marB="0"/>
                </a:tc>
                <a:tc>
                  <a:txBody>
                    <a:bodyPr/>
                    <a:lstStyle/>
                    <a:p>
                      <a:pPr marL="0" marR="0">
                        <a:lnSpc>
                          <a:spcPct val="115000"/>
                        </a:lnSpc>
                        <a:spcBef>
                          <a:spcPts val="0"/>
                        </a:spcBef>
                        <a:spcAft>
                          <a:spcPts val="0"/>
                        </a:spcAft>
                      </a:pPr>
                      <a:r>
                        <a:rPr lang="en-US" sz="2600">
                          <a:effectLst/>
                        </a:rPr>
                        <a:t>Unique identifier</a:t>
                      </a:r>
                      <a:endParaRPr lang="en-US" sz="2600">
                        <a:effectLst/>
                        <a:latin typeface="Calibri" panose="020F0502020204030204" pitchFamily="34" charset="0"/>
                        <a:ea typeface="Calibri" panose="020F0502020204030204" pitchFamily="34" charset="0"/>
                        <a:cs typeface="Times New Roman" panose="02020603050405020304" pitchFamily="18" charset="0"/>
                      </a:endParaRPr>
                    </a:p>
                  </a:txBody>
                  <a:tcPr marL="149659" marR="149659" marT="0" marB="0"/>
                </a:tc>
                <a:extLst>
                  <a:ext uri="{0D108BD9-81ED-4DB2-BD59-A6C34878D82A}">
                    <a16:rowId xmlns:a16="http://schemas.microsoft.com/office/drawing/2014/main" val="2795718675"/>
                  </a:ext>
                </a:extLst>
              </a:tr>
              <a:tr h="968209">
                <a:tc>
                  <a:txBody>
                    <a:bodyPr/>
                    <a:lstStyle/>
                    <a:p>
                      <a:pPr marL="0" marR="0">
                        <a:lnSpc>
                          <a:spcPct val="115000"/>
                        </a:lnSpc>
                        <a:spcBef>
                          <a:spcPts val="0"/>
                        </a:spcBef>
                        <a:spcAft>
                          <a:spcPts val="0"/>
                        </a:spcAft>
                      </a:pPr>
                      <a:r>
                        <a:rPr lang="en-US" sz="2600">
                          <a:effectLst/>
                        </a:rPr>
                        <a:t>Lang</a:t>
                      </a:r>
                      <a:endParaRPr lang="en-US" sz="2600">
                        <a:effectLst/>
                        <a:latin typeface="Calibri" panose="020F0502020204030204" pitchFamily="34" charset="0"/>
                        <a:ea typeface="Calibri" panose="020F0502020204030204" pitchFamily="34" charset="0"/>
                        <a:cs typeface="Times New Roman" panose="02020603050405020304" pitchFamily="18" charset="0"/>
                      </a:endParaRPr>
                    </a:p>
                  </a:txBody>
                  <a:tcPr marL="149659" marR="149659" marT="0" marB="0"/>
                </a:tc>
                <a:tc>
                  <a:txBody>
                    <a:bodyPr/>
                    <a:lstStyle/>
                    <a:p>
                      <a:pPr marL="0" marR="0">
                        <a:lnSpc>
                          <a:spcPct val="115000"/>
                        </a:lnSpc>
                        <a:spcBef>
                          <a:spcPts val="0"/>
                        </a:spcBef>
                        <a:spcAft>
                          <a:spcPts val="0"/>
                        </a:spcAft>
                      </a:pPr>
                      <a:r>
                        <a:rPr lang="en-US" sz="2600">
                          <a:effectLst/>
                        </a:rPr>
                        <a:t>ISO-639-3 language code</a:t>
                      </a:r>
                      <a:endParaRPr lang="en-US" sz="2600">
                        <a:effectLst/>
                        <a:latin typeface="Calibri" panose="020F0502020204030204" pitchFamily="34" charset="0"/>
                        <a:ea typeface="Calibri" panose="020F0502020204030204" pitchFamily="34" charset="0"/>
                        <a:cs typeface="Times New Roman" panose="02020603050405020304" pitchFamily="18" charset="0"/>
                      </a:endParaRPr>
                    </a:p>
                  </a:txBody>
                  <a:tcPr marL="149659" marR="149659" marT="0" marB="0"/>
                </a:tc>
                <a:extLst>
                  <a:ext uri="{0D108BD9-81ED-4DB2-BD59-A6C34878D82A}">
                    <a16:rowId xmlns:a16="http://schemas.microsoft.com/office/drawing/2014/main" val="4219079602"/>
                  </a:ext>
                </a:extLst>
              </a:tr>
              <a:tr h="509256">
                <a:tc>
                  <a:txBody>
                    <a:bodyPr/>
                    <a:lstStyle/>
                    <a:p>
                      <a:pPr marL="0" marR="0">
                        <a:lnSpc>
                          <a:spcPct val="115000"/>
                        </a:lnSpc>
                        <a:spcBef>
                          <a:spcPts val="0"/>
                        </a:spcBef>
                        <a:spcAft>
                          <a:spcPts val="0"/>
                        </a:spcAft>
                      </a:pPr>
                      <a:r>
                        <a:rPr lang="en-US" sz="2600">
                          <a:effectLst/>
                        </a:rPr>
                        <a:t>Text</a:t>
                      </a:r>
                      <a:endParaRPr lang="en-US" sz="2600">
                        <a:effectLst/>
                        <a:latin typeface="Calibri" panose="020F0502020204030204" pitchFamily="34" charset="0"/>
                        <a:ea typeface="Calibri" panose="020F0502020204030204" pitchFamily="34" charset="0"/>
                        <a:cs typeface="Times New Roman" panose="02020603050405020304" pitchFamily="18" charset="0"/>
                      </a:endParaRPr>
                    </a:p>
                  </a:txBody>
                  <a:tcPr marL="149659" marR="149659" marT="0" marB="0"/>
                </a:tc>
                <a:tc>
                  <a:txBody>
                    <a:bodyPr/>
                    <a:lstStyle/>
                    <a:p>
                      <a:pPr marL="0" marR="0">
                        <a:lnSpc>
                          <a:spcPct val="115000"/>
                        </a:lnSpc>
                        <a:spcBef>
                          <a:spcPts val="0"/>
                        </a:spcBef>
                        <a:spcAft>
                          <a:spcPts val="0"/>
                        </a:spcAft>
                      </a:pPr>
                      <a:r>
                        <a:rPr lang="en-US" sz="2600">
                          <a:effectLst/>
                        </a:rPr>
                        <a:t>Sentence</a:t>
                      </a:r>
                      <a:endParaRPr lang="en-US" sz="2600">
                        <a:effectLst/>
                        <a:latin typeface="Calibri" panose="020F0502020204030204" pitchFamily="34" charset="0"/>
                        <a:ea typeface="Calibri" panose="020F0502020204030204" pitchFamily="34" charset="0"/>
                        <a:cs typeface="Times New Roman" panose="02020603050405020304" pitchFamily="18" charset="0"/>
                      </a:endParaRPr>
                    </a:p>
                  </a:txBody>
                  <a:tcPr marL="149659" marR="149659" marT="0" marB="0"/>
                </a:tc>
                <a:extLst>
                  <a:ext uri="{0D108BD9-81ED-4DB2-BD59-A6C34878D82A}">
                    <a16:rowId xmlns:a16="http://schemas.microsoft.com/office/drawing/2014/main" val="1321862265"/>
                  </a:ext>
                </a:extLst>
              </a:tr>
            </a:tbl>
          </a:graphicData>
        </a:graphic>
      </p:graphicFrame>
      <p:pic>
        <p:nvPicPr>
          <p:cNvPr id="6" name="Audio 5">
            <a:hlinkClick r:id="" action="ppaction://media"/>
            <a:extLst>
              <a:ext uri="{FF2B5EF4-FFF2-40B4-BE49-F238E27FC236}">
                <a16:creationId xmlns:a16="http://schemas.microsoft.com/office/drawing/2014/main" id="{5D1DEDAB-99A7-7446-93EF-86541D2777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91513103"/>
      </p:ext>
    </p:extLst>
  </p:cSld>
  <p:clrMapOvr>
    <a:masterClrMapping/>
  </p:clrMapOvr>
  <mc:AlternateContent xmlns:mc="http://schemas.openxmlformats.org/markup-compatibility/2006">
    <mc:Choice xmlns:p14="http://schemas.microsoft.com/office/powerpoint/2010/main" Requires="p14">
      <p:transition spd="slow" p14:dur="2000" advTm="60098"/>
    </mc:Choice>
    <mc:Fallback>
      <p:transition spd="slow" advTm="60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C168-7510-1348-B69D-74A307283037}"/>
              </a:ext>
            </a:extLst>
          </p:cNvPr>
          <p:cNvSpPr>
            <a:spLocks noGrp="1"/>
          </p:cNvSpPr>
          <p:nvPr>
            <p:ph type="title"/>
          </p:nvPr>
        </p:nvSpPr>
        <p:spPr/>
        <p:txBody>
          <a:bodyPr/>
          <a:lstStyle/>
          <a:p>
            <a:r>
              <a:rPr lang="en-US" dirty="0"/>
              <a:t>ISO 639-3 Dataset</a:t>
            </a:r>
          </a:p>
        </p:txBody>
      </p:sp>
      <p:graphicFrame>
        <p:nvGraphicFramePr>
          <p:cNvPr id="4" name="Content Placeholder 3">
            <a:extLst>
              <a:ext uri="{FF2B5EF4-FFF2-40B4-BE49-F238E27FC236}">
                <a16:creationId xmlns:a16="http://schemas.microsoft.com/office/drawing/2014/main" id="{63552B0F-CC15-2440-95B1-29434893A519}"/>
              </a:ext>
            </a:extLst>
          </p:cNvPr>
          <p:cNvGraphicFramePr>
            <a:graphicFrameLocks noGrp="1"/>
          </p:cNvGraphicFramePr>
          <p:nvPr>
            <p:ph idx="1"/>
            <p:extLst>
              <p:ext uri="{D42A27DB-BD31-4B8C-83A1-F6EECF244321}">
                <p14:modId xmlns:p14="http://schemas.microsoft.com/office/powerpoint/2010/main" val="2062494339"/>
              </p:ext>
            </p:extLst>
          </p:nvPr>
        </p:nvGraphicFramePr>
        <p:xfrm>
          <a:off x="1210962" y="2446634"/>
          <a:ext cx="8847437" cy="2743204"/>
        </p:xfrm>
        <a:graphic>
          <a:graphicData uri="http://schemas.openxmlformats.org/drawingml/2006/table">
            <a:tbl>
              <a:tblPr firstRow="1" firstCol="1" bandRow="1">
                <a:tableStyleId>{5C22544A-7EE6-4342-B048-85BDC9FD1C3A}</a:tableStyleId>
              </a:tblPr>
              <a:tblGrid>
                <a:gridCol w="3146281">
                  <a:extLst>
                    <a:ext uri="{9D8B030D-6E8A-4147-A177-3AD203B41FA5}">
                      <a16:colId xmlns:a16="http://schemas.microsoft.com/office/drawing/2014/main" val="2434323193"/>
                    </a:ext>
                  </a:extLst>
                </a:gridCol>
                <a:gridCol w="5701156">
                  <a:extLst>
                    <a:ext uri="{9D8B030D-6E8A-4147-A177-3AD203B41FA5}">
                      <a16:colId xmlns:a16="http://schemas.microsoft.com/office/drawing/2014/main" val="1365068971"/>
                    </a:ext>
                  </a:extLst>
                </a:gridCol>
              </a:tblGrid>
              <a:tr h="379959">
                <a:tc>
                  <a:txBody>
                    <a:bodyPr/>
                    <a:lstStyle/>
                    <a:p>
                      <a:pPr marL="0" marR="0">
                        <a:lnSpc>
                          <a:spcPct val="115000"/>
                        </a:lnSpc>
                        <a:spcBef>
                          <a:spcPts val="0"/>
                        </a:spcBef>
                        <a:spcAft>
                          <a:spcPts val="0"/>
                        </a:spcAft>
                      </a:pPr>
                      <a:r>
                        <a:rPr lang="en-US" sz="1600">
                          <a:effectLst/>
                        </a:rPr>
                        <a:t>Column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600">
                          <a:effectLst/>
                        </a:rPr>
                        <a:t>Description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1766052"/>
                  </a:ext>
                </a:extLst>
              </a:tr>
              <a:tr h="379959">
                <a:tc>
                  <a:txBody>
                    <a:bodyPr/>
                    <a:lstStyle/>
                    <a:p>
                      <a:pPr marL="0" marR="0">
                        <a:lnSpc>
                          <a:spcPct val="115000"/>
                        </a:lnSpc>
                        <a:spcBef>
                          <a:spcPts val="0"/>
                        </a:spcBef>
                        <a:spcAft>
                          <a:spcPts val="0"/>
                        </a:spcAft>
                      </a:pPr>
                      <a:r>
                        <a:rPr lang="en-US" sz="1600">
                          <a:effectLst/>
                        </a:rPr>
                        <a:t>639-3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600">
                          <a:effectLst/>
                        </a:rPr>
                        <a:t>ISO 639-3 language code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9935147"/>
                  </a:ext>
                </a:extLst>
              </a:tr>
              <a:tr h="379959">
                <a:tc>
                  <a:txBody>
                    <a:bodyPr/>
                    <a:lstStyle/>
                    <a:p>
                      <a:pPr marL="0" marR="0">
                        <a:lnSpc>
                          <a:spcPct val="115000"/>
                        </a:lnSpc>
                        <a:spcBef>
                          <a:spcPts val="0"/>
                        </a:spcBef>
                        <a:spcAft>
                          <a:spcPts val="0"/>
                        </a:spcAft>
                      </a:pPr>
                      <a:r>
                        <a:rPr lang="en-US" sz="1600">
                          <a:effectLst/>
                        </a:rPr>
                        <a:t>639-2/639-5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600">
                          <a:effectLst/>
                        </a:rPr>
                        <a:t>ISO 639-2/639-5 language code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9900812"/>
                  </a:ext>
                </a:extLst>
              </a:tr>
              <a:tr h="379959">
                <a:tc>
                  <a:txBody>
                    <a:bodyPr/>
                    <a:lstStyle/>
                    <a:p>
                      <a:pPr marL="0" marR="0">
                        <a:lnSpc>
                          <a:spcPct val="115000"/>
                        </a:lnSpc>
                        <a:spcBef>
                          <a:spcPts val="0"/>
                        </a:spcBef>
                        <a:spcAft>
                          <a:spcPts val="0"/>
                        </a:spcAft>
                      </a:pPr>
                      <a:r>
                        <a:rPr lang="en-US" sz="1600">
                          <a:effectLst/>
                        </a:rPr>
                        <a:t>639-1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600">
                          <a:effectLst/>
                        </a:rPr>
                        <a:t>IS 639-1 language code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4360750"/>
                  </a:ext>
                </a:extLst>
              </a:tr>
              <a:tr h="379959">
                <a:tc>
                  <a:txBody>
                    <a:bodyPr/>
                    <a:lstStyle/>
                    <a:p>
                      <a:pPr marL="0" marR="0">
                        <a:lnSpc>
                          <a:spcPct val="115000"/>
                        </a:lnSpc>
                        <a:spcBef>
                          <a:spcPts val="0"/>
                        </a:spcBef>
                        <a:spcAft>
                          <a:spcPts val="0"/>
                        </a:spcAft>
                      </a:pPr>
                      <a:r>
                        <a:rPr lang="en-US" sz="1600">
                          <a:effectLst/>
                        </a:rPr>
                        <a:t>Language Name(s)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600">
                          <a:effectLst/>
                        </a:rPr>
                        <a:t>Language that correlates to the language names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47112829"/>
                  </a:ext>
                </a:extLst>
              </a:tr>
              <a:tr h="379959">
                <a:tc>
                  <a:txBody>
                    <a:bodyPr/>
                    <a:lstStyle/>
                    <a:p>
                      <a:pPr marL="0" marR="0">
                        <a:lnSpc>
                          <a:spcPct val="115000"/>
                        </a:lnSpc>
                        <a:spcBef>
                          <a:spcPts val="0"/>
                        </a:spcBef>
                        <a:spcAft>
                          <a:spcPts val="0"/>
                        </a:spcAft>
                      </a:pPr>
                      <a:r>
                        <a:rPr lang="en-US" sz="1600">
                          <a:effectLst/>
                        </a:rPr>
                        <a:t>Scope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600">
                          <a:effectLst/>
                        </a:rPr>
                        <a:t>Whether language is Individual or Collective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86814059"/>
                  </a:ext>
                </a:extLst>
              </a:tr>
              <a:tr h="463450">
                <a:tc>
                  <a:txBody>
                    <a:bodyPr/>
                    <a:lstStyle/>
                    <a:p>
                      <a:pPr marL="0" marR="0">
                        <a:lnSpc>
                          <a:spcPct val="115000"/>
                        </a:lnSpc>
                        <a:spcBef>
                          <a:spcPts val="0"/>
                        </a:spcBef>
                        <a:spcAft>
                          <a:spcPts val="0"/>
                        </a:spcAft>
                      </a:pPr>
                      <a:r>
                        <a:rPr lang="en-US" sz="1600">
                          <a:effectLst/>
                        </a:rPr>
                        <a:t>Language Type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600" dirty="0">
                          <a:effectLst/>
                        </a:rPr>
                        <a:t>Whether language is Living, Extinct, Genetic, Constructed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8042726"/>
                  </a:ext>
                </a:extLst>
              </a:tr>
            </a:tbl>
          </a:graphicData>
        </a:graphic>
      </p:graphicFrame>
      <p:pic>
        <p:nvPicPr>
          <p:cNvPr id="6" name="Audio 5">
            <a:hlinkClick r:id="" action="ppaction://media"/>
            <a:extLst>
              <a:ext uri="{FF2B5EF4-FFF2-40B4-BE49-F238E27FC236}">
                <a16:creationId xmlns:a16="http://schemas.microsoft.com/office/drawing/2014/main" id="{F246E66E-FEF9-0D45-AB57-30AB4F0B04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93540658"/>
      </p:ext>
    </p:extLst>
  </p:cSld>
  <p:clrMapOvr>
    <a:masterClrMapping/>
  </p:clrMapOvr>
  <mc:AlternateContent xmlns:mc="http://schemas.openxmlformats.org/markup-compatibility/2006">
    <mc:Choice xmlns:p14="http://schemas.microsoft.com/office/powerpoint/2010/main" Requires="p14">
      <p:transition spd="slow" p14:dur="2000" advTm="18171"/>
    </mc:Choice>
    <mc:Fallback>
      <p:transition spd="slow" advTm="18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99B0D-1530-2E41-AE05-A1920F8FED8C}"/>
              </a:ext>
            </a:extLst>
          </p:cNvPr>
          <p:cNvSpPr>
            <a:spLocks noGrp="1"/>
          </p:cNvSpPr>
          <p:nvPr>
            <p:ph type="title"/>
          </p:nvPr>
        </p:nvSpPr>
        <p:spPr>
          <a:xfrm>
            <a:off x="7268495" y="1371600"/>
            <a:ext cx="4079987" cy="1314443"/>
          </a:xfrm>
        </p:spPr>
        <p:txBody>
          <a:bodyPr>
            <a:normAutofit/>
          </a:bodyPr>
          <a:lstStyle/>
          <a:p>
            <a:r>
              <a:rPr lang="en-US" dirty="0"/>
              <a:t>Data Exploration</a:t>
            </a:r>
          </a:p>
        </p:txBody>
      </p:sp>
      <p:pic>
        <p:nvPicPr>
          <p:cNvPr id="3074" name="Picture 2" descr="Chart&#10;&#10;Description automatically generated">
            <a:extLst>
              <a:ext uri="{FF2B5EF4-FFF2-40B4-BE49-F238E27FC236}">
                <a16:creationId xmlns:a16="http://schemas.microsoft.com/office/drawing/2014/main" id="{33509E83-EA5E-7E4A-94E9-06E00D3456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2028821"/>
            <a:ext cx="7031422" cy="411480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78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78" name="Content Placeholder 3077">
            <a:extLst>
              <a:ext uri="{FF2B5EF4-FFF2-40B4-BE49-F238E27FC236}">
                <a16:creationId xmlns:a16="http://schemas.microsoft.com/office/drawing/2014/main" id="{76E05E5A-6BB6-46FF-9794-60C05B00127F}"/>
              </a:ext>
            </a:extLst>
          </p:cNvPr>
          <p:cNvSpPr>
            <a:spLocks noGrp="1"/>
          </p:cNvSpPr>
          <p:nvPr>
            <p:ph idx="1"/>
          </p:nvPr>
        </p:nvSpPr>
        <p:spPr>
          <a:xfrm>
            <a:off x="7268495" y="2062003"/>
            <a:ext cx="4079988" cy="4412938"/>
          </a:xfrm>
        </p:spPr>
        <p:txBody>
          <a:bodyPr>
            <a:normAutofit fontScale="55000" lnSpcReduction="20000"/>
          </a:bodyPr>
          <a:lstStyle/>
          <a:p>
            <a:pPr marL="0" indent="0">
              <a:buNone/>
            </a:pPr>
            <a:r>
              <a:rPr lang="en-US" dirty="0"/>
              <a:t>Bar chart of Top 21 Languages (by population)</a:t>
            </a:r>
          </a:p>
          <a:p>
            <a:pPr marL="0" indent="0">
              <a:buNone/>
            </a:pPr>
            <a:r>
              <a:rPr lang="en-US" dirty="0"/>
              <a:t>English 1564640 </a:t>
            </a:r>
            <a:br>
              <a:rPr lang="en-US" dirty="0"/>
            </a:br>
            <a:r>
              <a:rPr lang="en-US" dirty="0"/>
              <a:t>Russian 900863 </a:t>
            </a:r>
            <a:br>
              <a:rPr lang="en-US" dirty="0"/>
            </a:br>
            <a:r>
              <a:rPr lang="en-US" dirty="0"/>
              <a:t>Italian 801269 </a:t>
            </a:r>
            <a:br>
              <a:rPr lang="en-US" dirty="0"/>
            </a:br>
            <a:r>
              <a:rPr lang="en-US" dirty="0"/>
              <a:t>German 578833 </a:t>
            </a:r>
            <a:br>
              <a:rPr lang="en-US" dirty="0"/>
            </a:br>
            <a:r>
              <a:rPr lang="en-US" dirty="0"/>
              <a:t>French 493072 </a:t>
            </a:r>
            <a:br>
              <a:rPr lang="en-US" dirty="0"/>
            </a:br>
            <a:r>
              <a:rPr lang="en-US" dirty="0"/>
              <a:t>Portuguese 392730 </a:t>
            </a:r>
            <a:br>
              <a:rPr lang="en-US" dirty="0"/>
            </a:br>
            <a:r>
              <a:rPr lang="en-US" dirty="0"/>
              <a:t>Spanish 366050 </a:t>
            </a:r>
            <a:br>
              <a:rPr lang="en-US" dirty="0"/>
            </a:br>
            <a:r>
              <a:rPr lang="en-US" dirty="0"/>
              <a:t>Japanese 218246 </a:t>
            </a:r>
            <a:br>
              <a:rPr lang="en-US" dirty="0"/>
            </a:br>
            <a:r>
              <a:rPr lang="en-US" dirty="0"/>
              <a:t>Mandarin Chinese 71952 </a:t>
            </a:r>
            <a:br>
              <a:rPr lang="en-US" dirty="0"/>
            </a:br>
            <a:r>
              <a:rPr lang="en-US" dirty="0"/>
              <a:t>Marathi 68633 </a:t>
            </a:r>
            <a:br>
              <a:rPr lang="en-US" dirty="0"/>
            </a:br>
            <a:r>
              <a:rPr lang="en-US" dirty="0"/>
              <a:t>Arabic 38384 </a:t>
            </a:r>
            <a:br>
              <a:rPr lang="en-US" dirty="0"/>
            </a:br>
            <a:r>
              <a:rPr lang="en-US" dirty="0"/>
              <a:t>Vietnamese 20628 </a:t>
            </a:r>
            <a:br>
              <a:rPr lang="en-US" dirty="0"/>
            </a:br>
            <a:r>
              <a:rPr lang="en-US" dirty="0"/>
              <a:t>Hindi 14558 </a:t>
            </a:r>
            <a:br>
              <a:rPr lang="en-US" dirty="0"/>
            </a:br>
            <a:r>
              <a:rPr lang="en-US" dirty="0"/>
              <a:t>Korean 8906 </a:t>
            </a:r>
            <a:br>
              <a:rPr lang="en-US" dirty="0"/>
            </a:br>
            <a:r>
              <a:rPr lang="en-US" dirty="0"/>
              <a:t>Yue Chinese 6200 </a:t>
            </a:r>
            <a:br>
              <a:rPr lang="en-US" dirty="0"/>
            </a:br>
            <a:r>
              <a:rPr lang="en-US" dirty="0"/>
              <a:t>Bengali 4732 </a:t>
            </a:r>
            <a:br>
              <a:rPr lang="en-US" dirty="0"/>
            </a:br>
            <a:r>
              <a:rPr lang="en-US" dirty="0"/>
              <a:t>Wu Chinese 4716 </a:t>
            </a:r>
            <a:br>
              <a:rPr lang="en-US" dirty="0"/>
            </a:br>
            <a:r>
              <a:rPr lang="en-US" dirty="0"/>
              <a:t>Javanese 710</a:t>
            </a:r>
            <a:br>
              <a:rPr lang="en-US" dirty="0"/>
            </a:br>
            <a:r>
              <a:rPr lang="en-US" dirty="0"/>
              <a:t>Tamil 334 </a:t>
            </a:r>
            <a:br>
              <a:rPr lang="en-US" dirty="0"/>
            </a:br>
            <a:r>
              <a:rPr lang="en-US" dirty="0"/>
              <a:t>Telugu 257 </a:t>
            </a:r>
            <a:br>
              <a:rPr lang="en-US" dirty="0"/>
            </a:br>
            <a:r>
              <a:rPr lang="en-US" dirty="0"/>
              <a:t>Hausa 69</a:t>
            </a:r>
          </a:p>
        </p:txBody>
      </p:sp>
      <p:pic>
        <p:nvPicPr>
          <p:cNvPr id="6" name="Audio 5">
            <a:hlinkClick r:id="" action="ppaction://media"/>
            <a:extLst>
              <a:ext uri="{FF2B5EF4-FFF2-40B4-BE49-F238E27FC236}">
                <a16:creationId xmlns:a16="http://schemas.microsoft.com/office/drawing/2014/main" id="{90CBE323-B45C-E643-80A1-FAB3CEA777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91190926"/>
      </p:ext>
    </p:extLst>
  </p:cSld>
  <p:clrMapOvr>
    <a:masterClrMapping/>
  </p:clrMapOvr>
  <mc:AlternateContent xmlns:mc="http://schemas.openxmlformats.org/markup-compatibility/2006">
    <mc:Choice xmlns:p14="http://schemas.microsoft.com/office/powerpoint/2010/main" Requires="p14">
      <p:transition spd="slow" p14:dur="2000" advTm="42119"/>
    </mc:Choice>
    <mc:Fallback>
      <p:transition spd="slow" advTm="42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99B0D-1530-2E41-AE05-A1920F8FED8C}"/>
              </a:ext>
            </a:extLst>
          </p:cNvPr>
          <p:cNvSpPr>
            <a:spLocks noGrp="1"/>
          </p:cNvSpPr>
          <p:nvPr>
            <p:ph type="title"/>
          </p:nvPr>
        </p:nvSpPr>
        <p:spPr>
          <a:xfrm>
            <a:off x="914400" y="1371600"/>
            <a:ext cx="4079987" cy="1314443"/>
          </a:xfrm>
        </p:spPr>
        <p:txBody>
          <a:bodyPr>
            <a:normAutofit/>
          </a:bodyPr>
          <a:lstStyle/>
          <a:p>
            <a:r>
              <a:rPr lang="en-US" dirty="0"/>
              <a:t>Data Exploration</a:t>
            </a:r>
          </a:p>
        </p:txBody>
      </p:sp>
      <p:cxnSp>
        <p:nvCxnSpPr>
          <p:cNvPr id="138" name="Straight Connector 137">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78" name="Content Placeholder 3077">
            <a:extLst>
              <a:ext uri="{FF2B5EF4-FFF2-40B4-BE49-F238E27FC236}">
                <a16:creationId xmlns:a16="http://schemas.microsoft.com/office/drawing/2014/main" id="{76E05E5A-6BB6-46FF-9794-60C05B00127F}"/>
              </a:ext>
            </a:extLst>
          </p:cNvPr>
          <p:cNvSpPr>
            <a:spLocks noGrp="1"/>
          </p:cNvSpPr>
          <p:nvPr>
            <p:ph idx="1"/>
          </p:nvPr>
        </p:nvSpPr>
        <p:spPr>
          <a:xfrm>
            <a:off x="914400" y="2087758"/>
            <a:ext cx="2520778" cy="3854071"/>
          </a:xfrm>
        </p:spPr>
        <p:txBody>
          <a:bodyPr>
            <a:normAutofit/>
          </a:bodyPr>
          <a:lstStyle/>
          <a:p>
            <a:pPr marL="0" indent="0">
              <a:lnSpc>
                <a:spcPct val="110000"/>
              </a:lnSpc>
              <a:buNone/>
            </a:pPr>
            <a:r>
              <a:rPr lang="en-US" sz="800" dirty="0"/>
              <a:t>Bar chart of Top 25 Languages (by samples submitted)</a:t>
            </a:r>
          </a:p>
          <a:p>
            <a:pPr marL="0" indent="0">
              <a:lnSpc>
                <a:spcPct val="110000"/>
              </a:lnSpc>
              <a:buNone/>
            </a:pPr>
            <a:r>
              <a:rPr lang="en-US" sz="800" dirty="0"/>
              <a:t>English 1564640 </a:t>
            </a:r>
            <a:br>
              <a:rPr lang="en-US" sz="800" dirty="0"/>
            </a:br>
            <a:r>
              <a:rPr lang="en-US" sz="800" dirty="0"/>
              <a:t>Russian 900863 </a:t>
            </a:r>
            <a:br>
              <a:rPr lang="en-US" sz="800" dirty="0"/>
            </a:br>
            <a:r>
              <a:rPr lang="en-US" sz="800" dirty="0"/>
              <a:t>Italian 801269 </a:t>
            </a:r>
            <a:br>
              <a:rPr lang="en-US" sz="800" dirty="0"/>
            </a:br>
            <a:r>
              <a:rPr lang="en-US" sz="800" dirty="0"/>
              <a:t>Turkish 716418 </a:t>
            </a:r>
            <a:br>
              <a:rPr lang="en-US" sz="800" dirty="0"/>
            </a:br>
            <a:r>
              <a:rPr lang="en-US" sz="800" dirty="0"/>
              <a:t>Esperanto 680054 </a:t>
            </a:r>
            <a:br>
              <a:rPr lang="en-US" sz="800" dirty="0"/>
            </a:br>
            <a:r>
              <a:rPr lang="en-US" sz="800" dirty="0"/>
              <a:t>German 578833 </a:t>
            </a:r>
            <a:br>
              <a:rPr lang="en-US" sz="800" dirty="0"/>
            </a:br>
            <a:r>
              <a:rPr lang="en-US" sz="800" dirty="0"/>
              <a:t>Kabyle 511111 </a:t>
            </a:r>
            <a:br>
              <a:rPr lang="en-US" sz="800" dirty="0"/>
            </a:br>
            <a:r>
              <a:rPr lang="en-US" sz="800" dirty="0"/>
              <a:t>French 493072 </a:t>
            </a:r>
            <a:br>
              <a:rPr lang="en-US" sz="800" dirty="0"/>
            </a:br>
            <a:r>
              <a:rPr lang="en-US" sz="800" dirty="0"/>
              <a:t>Portuguese 392730 </a:t>
            </a:r>
            <a:br>
              <a:rPr lang="en-US" sz="800" dirty="0"/>
            </a:br>
            <a:r>
              <a:rPr lang="en-US" sz="800" dirty="0"/>
              <a:t>Spanish 366050 </a:t>
            </a:r>
            <a:br>
              <a:rPr lang="en-US" sz="800" dirty="0"/>
            </a:br>
            <a:r>
              <a:rPr lang="en-US" sz="800" dirty="0"/>
              <a:t>Hungarian 351355 </a:t>
            </a:r>
            <a:br>
              <a:rPr lang="en-US" sz="800" dirty="0"/>
            </a:br>
            <a:r>
              <a:rPr lang="en-US" sz="800" dirty="0"/>
              <a:t>Japanese 218246 </a:t>
            </a:r>
            <a:br>
              <a:rPr lang="en-US" sz="800" dirty="0"/>
            </a:br>
            <a:r>
              <a:rPr lang="en-US" sz="800" dirty="0"/>
              <a:t>Hebrew 198105 </a:t>
            </a:r>
            <a:br>
              <a:rPr lang="en-US" sz="800" dirty="0"/>
            </a:br>
            <a:r>
              <a:rPr lang="en-US" sz="800" dirty="0"/>
              <a:t>Ukrainian 177547 </a:t>
            </a:r>
            <a:br>
              <a:rPr lang="en-US" sz="800" dirty="0"/>
            </a:br>
            <a:r>
              <a:rPr lang="en-US" sz="800" dirty="0"/>
              <a:t>Dutch 153405 </a:t>
            </a:r>
            <a:br>
              <a:rPr lang="en-US" sz="800" dirty="0"/>
            </a:br>
            <a:r>
              <a:rPr lang="en-US" sz="800" dirty="0"/>
              <a:t>Finnish 138135 </a:t>
            </a:r>
            <a:br>
              <a:rPr lang="en-US" sz="800" dirty="0"/>
            </a:br>
            <a:r>
              <a:rPr lang="en-US" sz="800" dirty="0"/>
              <a:t>Polish 115424 </a:t>
            </a:r>
            <a:br>
              <a:rPr lang="en-US" sz="800" dirty="0"/>
            </a:br>
            <a:r>
              <a:rPr lang="en-US" sz="800" dirty="0"/>
              <a:t>Macedonian 77945 </a:t>
            </a:r>
            <a:br>
              <a:rPr lang="en-US" sz="800" dirty="0"/>
            </a:br>
            <a:r>
              <a:rPr lang="en-US" sz="800" dirty="0"/>
              <a:t>Mandarin Chinese 71952 </a:t>
            </a:r>
            <a:br>
              <a:rPr lang="en-US" sz="800" dirty="0"/>
            </a:br>
            <a:r>
              <a:rPr lang="en-US" sz="800" dirty="0"/>
              <a:t>Lithuanian 70906 </a:t>
            </a:r>
            <a:br>
              <a:rPr lang="en-US" sz="800" dirty="0"/>
            </a:br>
            <a:r>
              <a:rPr lang="en-US" sz="800" dirty="0"/>
              <a:t>Marathi 68633 </a:t>
            </a:r>
            <a:br>
              <a:rPr lang="en-US" sz="800" dirty="0"/>
            </a:br>
            <a:r>
              <a:rPr lang="en-US" sz="800" dirty="0"/>
              <a:t>Czech 62881 </a:t>
            </a:r>
            <a:br>
              <a:rPr lang="en-US" sz="800" dirty="0"/>
            </a:br>
            <a:r>
              <a:rPr lang="en-US" sz="800" dirty="0"/>
              <a:t>Danish 52592 </a:t>
            </a:r>
            <a:br>
              <a:rPr lang="en-US" sz="800" dirty="0"/>
            </a:br>
            <a:r>
              <a:rPr lang="en-US" sz="800" dirty="0"/>
              <a:t>Serbian 45177 </a:t>
            </a:r>
            <a:br>
              <a:rPr lang="en-US" sz="800" dirty="0"/>
            </a:br>
            <a:r>
              <a:rPr lang="en-US" sz="800" dirty="0"/>
              <a:t>Swedish 44210</a:t>
            </a:r>
          </a:p>
        </p:txBody>
      </p:sp>
      <p:pic>
        <p:nvPicPr>
          <p:cNvPr id="5122" name="Picture 2" descr="Chart&#10;&#10;Description automatically generated">
            <a:extLst>
              <a:ext uri="{FF2B5EF4-FFF2-40B4-BE49-F238E27FC236}">
                <a16:creationId xmlns:a16="http://schemas.microsoft.com/office/drawing/2014/main" id="{C97EC992-7F4D-9F4F-9108-C69AE8F83D6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35179" y="2087757"/>
            <a:ext cx="8113354" cy="375242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600D1A9-9080-0041-B301-74A680907B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73616822"/>
      </p:ext>
    </p:extLst>
  </p:cSld>
  <p:clrMapOvr>
    <a:masterClrMapping/>
  </p:clrMapOvr>
  <mc:AlternateContent xmlns:mc="http://schemas.openxmlformats.org/markup-compatibility/2006">
    <mc:Choice xmlns:p14="http://schemas.microsoft.com/office/powerpoint/2010/main" Requires="p14">
      <p:transition spd="slow" p14:dur="2000" advTm="20790"/>
    </mc:Choice>
    <mc:Fallback>
      <p:transition spd="slow" advTm="20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9D8035-E5E7-104B-9A63-593DCFD081E9}"/>
              </a:ext>
            </a:extLst>
          </p:cNvPr>
          <p:cNvSpPr>
            <a:spLocks noGrp="1"/>
          </p:cNvSpPr>
          <p:nvPr>
            <p:ph type="title"/>
          </p:nvPr>
        </p:nvSpPr>
        <p:spPr>
          <a:xfrm>
            <a:off x="7237814" y="1371600"/>
            <a:ext cx="4250665" cy="2696866"/>
          </a:xfrm>
        </p:spPr>
        <p:txBody>
          <a:bodyPr vert="horz" lIns="91440" tIns="45720" rIns="91440" bIns="45720" rtlCol="0" anchor="t">
            <a:normAutofit/>
          </a:bodyPr>
          <a:lstStyle/>
          <a:p>
            <a:r>
              <a:rPr lang="en-US"/>
              <a:t>Data Modeling</a:t>
            </a:r>
            <a:br>
              <a:rPr lang="en-US"/>
            </a:br>
            <a:r>
              <a:rPr lang="en-US"/>
              <a:t>Top 21 Languages by Population</a:t>
            </a:r>
            <a:endParaRPr lang="en-US" dirty="0"/>
          </a:p>
        </p:txBody>
      </p:sp>
      <p:pic>
        <p:nvPicPr>
          <p:cNvPr id="6" name="Content Placeholder 5">
            <a:extLst>
              <a:ext uri="{FF2B5EF4-FFF2-40B4-BE49-F238E27FC236}">
                <a16:creationId xmlns:a16="http://schemas.microsoft.com/office/drawing/2014/main" id="{A8A149A3-4BB6-8A49-814F-D17BD235F0A1}"/>
              </a:ext>
            </a:extLst>
          </p:cNvPr>
          <p:cNvPicPr>
            <a:picLocks noGrp="1" noChangeAspect="1"/>
          </p:cNvPicPr>
          <p:nvPr>
            <p:ph idx="1"/>
          </p:nvPr>
        </p:nvPicPr>
        <p:blipFill>
          <a:blip r:embed="rId4"/>
          <a:stretch>
            <a:fillRect/>
          </a:stretch>
        </p:blipFill>
        <p:spPr>
          <a:xfrm>
            <a:off x="643467" y="964018"/>
            <a:ext cx="5799962" cy="4929966"/>
          </a:xfrm>
          <a:prstGeom prst="rect">
            <a:avLst/>
          </a:prstGeom>
        </p:spPr>
      </p:pic>
      <p:cxnSp>
        <p:nvCxnSpPr>
          <p:cNvPr id="15" name="Straight Connector 14">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78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2" name="Picture 11" descr="A screenshot of a computer&#10;&#10;Description automatically generated with medium confidence">
            <a:extLst>
              <a:ext uri="{FF2B5EF4-FFF2-40B4-BE49-F238E27FC236}">
                <a16:creationId xmlns:a16="http://schemas.microsoft.com/office/drawing/2014/main" id="{3A4AD0A4-8615-D24A-A613-4A291768918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43431" y="3268760"/>
            <a:ext cx="4167863" cy="3599299"/>
          </a:xfrm>
          <a:prstGeom prst="rect">
            <a:avLst/>
          </a:prstGeom>
          <a:noFill/>
          <a:ln>
            <a:noFill/>
          </a:ln>
        </p:spPr>
      </p:pic>
      <p:pic>
        <p:nvPicPr>
          <p:cNvPr id="9" name="Audio 8">
            <a:hlinkClick r:id="" action="ppaction://media"/>
            <a:extLst>
              <a:ext uri="{FF2B5EF4-FFF2-40B4-BE49-F238E27FC236}">
                <a16:creationId xmlns:a16="http://schemas.microsoft.com/office/drawing/2014/main" id="{E480F5B8-EB83-A046-AB08-0B40618F10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0926737"/>
      </p:ext>
    </p:extLst>
  </p:cSld>
  <p:clrMapOvr>
    <a:masterClrMapping/>
  </p:clrMapOvr>
  <mc:AlternateContent xmlns:mc="http://schemas.openxmlformats.org/markup-compatibility/2006">
    <mc:Choice xmlns:p14="http://schemas.microsoft.com/office/powerpoint/2010/main" Requires="p14">
      <p:transition spd="slow" p14:dur="2000" advTm="62300"/>
    </mc:Choice>
    <mc:Fallback>
      <p:transition spd="slow" advTm="62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CBD04-8CDB-6C42-B6F4-E62A240F6BC6}"/>
              </a:ext>
            </a:extLst>
          </p:cNvPr>
          <p:cNvSpPr>
            <a:spLocks noGrp="1"/>
          </p:cNvSpPr>
          <p:nvPr>
            <p:ph type="title"/>
          </p:nvPr>
        </p:nvSpPr>
        <p:spPr>
          <a:xfrm>
            <a:off x="7245649" y="3867474"/>
            <a:ext cx="4762501" cy="1874086"/>
          </a:xfrm>
        </p:spPr>
        <p:txBody>
          <a:bodyPr vert="horz" lIns="91440" tIns="45720" rIns="91440" bIns="45720" rtlCol="0" anchor="b">
            <a:normAutofit fontScale="90000"/>
          </a:bodyPr>
          <a:lstStyle/>
          <a:p>
            <a:r>
              <a:rPr lang="en-US" dirty="0"/>
              <a:t>Data Modeling</a:t>
            </a:r>
            <a:br>
              <a:rPr lang="en-US" dirty="0"/>
            </a:br>
            <a:r>
              <a:rPr lang="en-US" dirty="0"/>
              <a:t>Top 25 Languages by Number of Samples</a:t>
            </a:r>
          </a:p>
        </p:txBody>
      </p:sp>
      <p:pic>
        <p:nvPicPr>
          <p:cNvPr id="5" name="Content Placeholder 4" descr="Table&#10;&#10;Description automatically generated">
            <a:extLst>
              <a:ext uri="{FF2B5EF4-FFF2-40B4-BE49-F238E27FC236}">
                <a16:creationId xmlns:a16="http://schemas.microsoft.com/office/drawing/2014/main" id="{B24FC258-E6DB-FC45-80CA-940EF74D3947}"/>
              </a:ext>
            </a:extLst>
          </p:cNvPr>
          <p:cNvPicPr>
            <a:picLocks noGrp="1" noChangeAspect="1"/>
          </p:cNvPicPr>
          <p:nvPr>
            <p:ph idx="1"/>
          </p:nvPr>
        </p:nvPicPr>
        <p:blipFill>
          <a:blip r:embed="rId4"/>
          <a:stretch>
            <a:fillRect/>
          </a:stretch>
        </p:blipFill>
        <p:spPr>
          <a:xfrm>
            <a:off x="689729" y="643467"/>
            <a:ext cx="5728603" cy="5571066"/>
          </a:xfrm>
          <a:prstGeom prst="rect">
            <a:avLst/>
          </a:prstGeom>
        </p:spPr>
      </p:pic>
      <p:cxnSp>
        <p:nvCxnSpPr>
          <p:cNvPr id="14" name="Straight Connector 13">
            <a:extLst>
              <a:ext uri="{FF2B5EF4-FFF2-40B4-BE49-F238E27FC236}">
                <a16:creationId xmlns:a16="http://schemas.microsoft.com/office/drawing/2014/main" id="{750527CE-FCD0-40C8-B37A-39331C2A4F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1853"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 name="Picture 8" descr="A screenshot of a computer&#10;&#10;Description automatically generated with medium confidence">
            <a:extLst>
              <a:ext uri="{FF2B5EF4-FFF2-40B4-BE49-F238E27FC236}">
                <a16:creationId xmlns:a16="http://schemas.microsoft.com/office/drawing/2014/main" id="{538DE0A3-0B84-064F-A87D-425D7F031D2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80436" y="332087"/>
            <a:ext cx="4521835" cy="3771900"/>
          </a:xfrm>
          <a:prstGeom prst="rect">
            <a:avLst/>
          </a:prstGeom>
          <a:noFill/>
          <a:ln>
            <a:noFill/>
          </a:ln>
        </p:spPr>
      </p:pic>
      <p:pic>
        <p:nvPicPr>
          <p:cNvPr id="7" name="Audio 6">
            <a:hlinkClick r:id="" action="ppaction://media"/>
            <a:extLst>
              <a:ext uri="{FF2B5EF4-FFF2-40B4-BE49-F238E27FC236}">
                <a16:creationId xmlns:a16="http://schemas.microsoft.com/office/drawing/2014/main" id="{5FF251CA-2905-C642-B1DC-A24A74AABC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5619244"/>
      </p:ext>
    </p:extLst>
  </p:cSld>
  <p:clrMapOvr>
    <a:masterClrMapping/>
  </p:clrMapOvr>
  <mc:AlternateContent xmlns:mc="http://schemas.openxmlformats.org/markup-compatibility/2006">
    <mc:Choice xmlns:p14="http://schemas.microsoft.com/office/powerpoint/2010/main" Requires="p14">
      <p:transition spd="slow" p14:dur="2000" advTm="48292"/>
    </mc:Choice>
    <mc:Fallback>
      <p:transition spd="slow" advTm="48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DashVTI">
  <a:themeElements>
    <a:clrScheme name="AnalogousFromDarkSeedLeftStep">
      <a:dk1>
        <a:srgbClr val="000000"/>
      </a:dk1>
      <a:lt1>
        <a:srgbClr val="FFFFFF"/>
      </a:lt1>
      <a:dk2>
        <a:srgbClr val="241B2F"/>
      </a:dk2>
      <a:lt2>
        <a:srgbClr val="F0F3F1"/>
      </a:lt2>
      <a:accent1>
        <a:srgbClr val="E729AF"/>
      </a:accent1>
      <a:accent2>
        <a:srgbClr val="BD17D5"/>
      </a:accent2>
      <a:accent3>
        <a:srgbClr val="8029E7"/>
      </a:accent3>
      <a:accent4>
        <a:srgbClr val="362FD9"/>
      </a:accent4>
      <a:accent5>
        <a:srgbClr val="2970E7"/>
      </a:accent5>
      <a:accent6>
        <a:srgbClr val="17ADD5"/>
      </a:accent6>
      <a:hlink>
        <a:srgbClr val="3F5ABF"/>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otalTime>4159</TotalTime>
  <Words>573</Words>
  <Application>Microsoft Macintosh PowerPoint</Application>
  <PresentationFormat>Widescreen</PresentationFormat>
  <Paragraphs>57</Paragraphs>
  <Slides>14</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Grandview Display</vt:lpstr>
      <vt:lpstr>DashVTI</vt:lpstr>
      <vt:lpstr>Language Detection</vt:lpstr>
      <vt:lpstr>Business Problem</vt:lpstr>
      <vt:lpstr>Background</vt:lpstr>
      <vt:lpstr>Data – Tatoeba Dataset</vt:lpstr>
      <vt:lpstr>ISO 639-3 Dataset</vt:lpstr>
      <vt:lpstr>Data Exploration</vt:lpstr>
      <vt:lpstr>Data Exploration</vt:lpstr>
      <vt:lpstr>Data Modeling Top 21 Languages by Population</vt:lpstr>
      <vt:lpstr>Data Modeling Top 25 Languages by Number of Samples</vt:lpstr>
      <vt:lpstr>Conclusion/Implementation</vt:lpstr>
      <vt:lpstr>QUESTIONS</vt:lpstr>
      <vt:lpstr>How did you decide which languages to select? Why did you do it that way?</vt:lpstr>
      <vt:lpstr>Why did you decide to use bigrams instead of whole words for your model?</vt:lpstr>
      <vt:lpstr>Is there anything you would do to improve this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Detection</dc:title>
  <dc:creator>Isabella Sturm</dc:creator>
  <cp:lastModifiedBy>Isabella Sturm</cp:lastModifiedBy>
  <cp:revision>7</cp:revision>
  <dcterms:created xsi:type="dcterms:W3CDTF">2022-03-01T02:04:40Z</dcterms:created>
  <dcterms:modified xsi:type="dcterms:W3CDTF">2022-03-03T23:23:51Z</dcterms:modified>
</cp:coreProperties>
</file>